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Inter" panose="02000503000000020004" pitchFamily="2" charset="0"/>
      <p:regular r:id="rId4"/>
      <p:bold r:id="rId5"/>
      <p:italic r:id="rId6"/>
      <p:boldItalic r:id="rId7"/>
    </p:embeddedFont>
    <p:embeddedFont>
      <p:font typeface="Montserrat" pitchFamily="2" charset="77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SemiBold" panose="020B060603050402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meeting/120/materials/slides-120-eodir-sessb-note-well-dos-and-dont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179d949db_7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g7179d949db_7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2424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IETF Note Well should be shown at the start of every IETF working session. The guidance below is </a:t>
            </a:r>
            <a:r>
              <a:rPr lang="en-US" sz="1200" u="sng">
                <a:solidFill>
                  <a:srgbClr val="1976D2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adapted from IETF legal counsel presentation during IETF 120</a:t>
            </a:r>
            <a:endParaRPr sz="1200">
              <a:solidFill>
                <a:srgbClr val="1B5E20"/>
              </a:solidFill>
              <a:highlight>
                <a:srgbClr val="E8F5E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B5E20"/>
              </a:solidFill>
              <a:highlight>
                <a:srgbClr val="E8F5E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B5E20"/>
                </a:solidFill>
                <a:highlight>
                  <a:srgbClr val="E8F5E9"/>
                </a:highlight>
                <a:latin typeface="Roboto"/>
                <a:ea typeface="Roboto"/>
                <a:cs typeface="Roboto"/>
                <a:sym typeface="Roboto"/>
              </a:rPr>
              <a:t>DO</a:t>
            </a:r>
            <a:endParaRPr sz="1200">
              <a:solidFill>
                <a:srgbClr val="1B5E20"/>
              </a:solidFill>
              <a:highlight>
                <a:srgbClr val="E8F5E9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AutoNum type="arabicPeriod"/>
            </a:pPr>
            <a:r>
              <a:rPr lang="en-US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Do make sure people have enough time to read through the slide before you move on,</a:t>
            </a:r>
            <a:endParaRPr sz="12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AutoNum type="arabicPeriod"/>
            </a:pPr>
            <a:r>
              <a:rPr lang="en-US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Do give a high-level summary of what’s covered in the Note Well: “IETF policies on conduct, privacy and IPR.”,</a:t>
            </a:r>
            <a:endParaRPr sz="12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AutoNum type="arabicPeriod"/>
            </a:pPr>
            <a:r>
              <a:rPr lang="en-US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Do encourage people to read through all the linked policies &amp; documents in detail before participating or contributing,</a:t>
            </a:r>
            <a:endParaRPr sz="12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AutoNum type="arabicPeriod"/>
            </a:pPr>
            <a:r>
              <a:rPr lang="en-US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Do explain where people can direct questions or concerns (IETF Executive Director or Ombudsteam).</a:t>
            </a:r>
            <a:endParaRPr sz="12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B33F00"/>
                </a:solidFill>
                <a:highlight>
                  <a:srgbClr val="FFF3E0"/>
                </a:highlight>
                <a:latin typeface="Roboto"/>
                <a:ea typeface="Roboto"/>
                <a:cs typeface="Roboto"/>
                <a:sym typeface="Roboto"/>
              </a:rPr>
              <a:t>DON'T</a:t>
            </a:r>
            <a:endParaRPr sz="1200">
              <a:solidFill>
                <a:srgbClr val="B33F00"/>
              </a:solidFill>
              <a:highlight>
                <a:srgbClr val="FFF3E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AutoNum type="arabicPeriod"/>
            </a:pPr>
            <a:r>
              <a:rPr lang="en-US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Don’t dismiss the importance or relevance of any of the information on the Note Well.</a:t>
            </a:r>
            <a:endParaRPr sz="12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AutoNum type="arabicPeriod"/>
            </a:pPr>
            <a:r>
              <a:rPr lang="en-US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Don’t interpret the meaning or get into the substance of any of the topics or content of the policies.</a:t>
            </a:r>
            <a:endParaRPr sz="12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AutoNum type="arabicPeriod"/>
            </a:pPr>
            <a:r>
              <a:rPr lang="en-US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Don’t communicate that the Note Well conveys all the information participants need to know.</a:t>
            </a:r>
            <a:endParaRPr sz="12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200"/>
              <a:buFont typeface="Roboto"/>
              <a:buAutoNum type="arabicPeriod"/>
            </a:pPr>
            <a:r>
              <a:rPr lang="en-US" sz="1200">
                <a:solidFill>
                  <a:srgbClr val="424242"/>
                </a:solidFill>
                <a:latin typeface="Roboto"/>
                <a:ea typeface="Roboto"/>
                <a:cs typeface="Roboto"/>
                <a:sym typeface="Roboto"/>
              </a:rPr>
              <a:t>Don’t address questions or concerns in the meeting itself.</a:t>
            </a:r>
            <a:endParaRPr sz="12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4242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 flipH="1">
            <a:off x="0" y="656300"/>
            <a:ext cx="9144000" cy="447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656350"/>
            <a:ext cx="9144000" cy="108675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01925" y="16350"/>
            <a:ext cx="8523000" cy="60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78789" y="4689588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2625" y="4520234"/>
            <a:ext cx="830437" cy="474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oboto"/>
              <a:buNone/>
              <a:defRPr sz="1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"/>
              <a:buNone/>
              <a:defRPr sz="3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125" y="4147975"/>
            <a:ext cx="9144000" cy="9956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55588" y="4312262"/>
            <a:ext cx="942131" cy="50034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381005" y="4507324"/>
            <a:ext cx="2750400" cy="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Making the Internet work better</a:t>
            </a:r>
            <a:endParaRPr sz="1200" b="0" i="0" u="none" strike="noStrike" cap="non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10800000" flipH="1">
            <a:off x="0" y="1685925"/>
            <a:ext cx="9144000" cy="3457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0" y="1686000"/>
            <a:ext cx="9144000" cy="108675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SemiBold"/>
              <a:buNone/>
              <a:def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27500" y="1794600"/>
            <a:ext cx="8066400" cy="27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D3C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rgbClr val="002D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D3C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2D3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D3C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2D3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D3C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2D3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D3C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2D3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D3C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2D3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D3C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002D3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2D3C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002D3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2D3C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002D3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78789" y="4689588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04725" y="4520225"/>
            <a:ext cx="618862" cy="35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  <a:defRPr sz="4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10800000" flipH="1">
            <a:off x="0" y="1685925"/>
            <a:ext cx="9144000" cy="34575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0" y="1686000"/>
            <a:ext cx="9144000" cy="108675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  <a:def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78789" y="4689588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04725" y="4520225"/>
            <a:ext cx="618862" cy="35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Montserrat"/>
              <a:buChar char="■"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Open Sans"/>
              <a:buNone/>
              <a:defRPr sz="5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9"/>
          <p:cNvSpPr/>
          <p:nvPr/>
        </p:nvSpPr>
        <p:spPr>
          <a:xfrm rot="5400000">
            <a:off x="1946462" y="2517713"/>
            <a:ext cx="5142825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/>
        </p:nvSpPr>
        <p:spPr>
          <a:xfrm rot="10800000" flipH="1">
            <a:off x="0" y="-75"/>
            <a:ext cx="9144000" cy="4695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0"/>
          <p:cNvSpPr/>
          <p:nvPr/>
        </p:nvSpPr>
        <p:spPr>
          <a:xfrm rot="10800000" flipH="1">
            <a:off x="0" y="4622800"/>
            <a:ext cx="9144000" cy="74025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002D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01925" y="16350"/>
            <a:ext cx="8523000" cy="60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SemiBold"/>
              <a:buNone/>
            </a:pPr>
            <a:r>
              <a:rPr lang="en-US" sz="2400">
                <a:latin typeface="Inter"/>
                <a:ea typeface="Inter"/>
                <a:cs typeface="Inter"/>
                <a:sym typeface="Inter"/>
              </a:rPr>
              <a:t>Note Well</a:t>
            </a:r>
            <a:endParaRPr sz="240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0" name="Google Shape;70;p12"/>
          <p:cNvSpPr txBox="1"/>
          <p:nvPr/>
        </p:nvSpPr>
        <p:spPr>
          <a:xfrm>
            <a:off x="311700" y="740167"/>
            <a:ext cx="8520600" cy="41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By participating in the IETF you agree to follow IETF processes and policies. This Note Well is a reminder </a:t>
            </a:r>
            <a:b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of some of those policies. For a linked version of this text, please visit </a:t>
            </a:r>
            <a:r>
              <a:rPr lang="en-US" sz="1200" i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www.ietf.org</a:t>
            </a:r>
            <a:r>
              <a:rPr lang="en-US" sz="12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/note-well </a:t>
            </a: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or use the QR code below.</a:t>
            </a:r>
            <a:endParaRPr sz="12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IETF participants are expected to behave in a professional manner and extend respect and courtesy to their colleagues at all times (see </a:t>
            </a:r>
            <a:r>
              <a:rPr lang="en-US" sz="12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RFC 7154: IETF Guidelines for Conduct and IETF Anti-Harassment Policy</a:t>
            </a: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). If you have any concerns about behavior, please contact the </a:t>
            </a:r>
            <a:r>
              <a:rPr lang="en-US" sz="1200" i="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Ombudsteam</a:t>
            </a: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who have a duty of confidentiality and extensive powers to act, as set out in </a:t>
            </a:r>
            <a:r>
              <a:rPr lang="en-US" sz="12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RFC 7776: IETF Anti-Harassment Procedures</a:t>
            </a: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2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If you are aware that any IETF contribution (as defined in </a:t>
            </a:r>
            <a:r>
              <a:rPr lang="en-US" sz="12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RFC 5378: Rights Contributors Provide to the IETF Trust</a:t>
            </a: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 is covered by patents or patent applications that are owned or controlled by you, your employer or your sponsor, you must disclose that fact, or not participate in the discussion </a:t>
            </a:r>
            <a:b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(see </a:t>
            </a:r>
            <a:r>
              <a:rPr lang="en-US" sz="12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RFC 8179: Intellectual Property Rights in IETF Technology</a:t>
            </a: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).</a:t>
            </a:r>
            <a:endParaRPr sz="12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detailed process information consult </a:t>
            </a:r>
            <a:r>
              <a:rPr lang="en-US" sz="12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RFC 2026: Internet Standards Process </a:t>
            </a: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and </a:t>
            </a:r>
            <a:b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2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RFC 2418: IETF Working Group Guidelines and Procedures </a:t>
            </a: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and updates to those.</a:t>
            </a:r>
            <a:endParaRPr sz="12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The IETF routinely makes public written, audio, video, and photographic records </a:t>
            </a:r>
            <a:b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of IETF activities, including your personal information as set out in the </a:t>
            </a:r>
            <a:r>
              <a:rPr lang="en-US" sz="1200" i="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IETF Privacy Statement</a:t>
            </a: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 </a:t>
            </a:r>
            <a:endParaRPr sz="12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advice, please talk to Working Group chairs or Area Directors.</a:t>
            </a:r>
            <a:endParaRPr sz="1200" dirty="0">
              <a:solidFill>
                <a:srgbClr val="43434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71" name="Google Shape;7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9875" y="3038675"/>
            <a:ext cx="1383300" cy="1383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ETF Template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erial">
  <a:themeElements>
    <a:clrScheme name="Mater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Macintosh PowerPoint</Application>
  <PresentationFormat>On-screen Show (16:9)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Roboto</vt:lpstr>
      <vt:lpstr>Open Sans</vt:lpstr>
      <vt:lpstr>Open Sans SemiBold</vt:lpstr>
      <vt:lpstr>Inter</vt:lpstr>
      <vt:lpstr>Montserrat</vt:lpstr>
      <vt:lpstr>Arial</vt:lpstr>
      <vt:lpstr>IETF Template</vt:lpstr>
      <vt:lpstr>Note Well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Jay Daley</cp:lastModifiedBy>
  <cp:revision>2</cp:revision>
  <dcterms:modified xsi:type="dcterms:W3CDTF">2025-10-24T00:40:39Z</dcterms:modified>
</cp:coreProperties>
</file>